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64" r:id="rId4"/>
    <p:sldId id="262" r:id="rId5"/>
    <p:sldId id="265" r:id="rId6"/>
    <p:sldId id="263" r:id="rId7"/>
  </p:sldIdLst>
  <p:sldSz cx="12801600" cy="9601200" type="A3"/>
  <p:notesSz cx="6858000" cy="9144000"/>
  <p:defaultTextStyle>
    <a:defPPr>
      <a:defRPr lang="fr-FR"/>
    </a:defPPr>
    <a:lvl1pPr marL="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E030278-B9A7-494A-B239-EA6F4449A6A3}">
          <p14:sldIdLst>
            <p14:sldId id="257"/>
            <p14:sldId id="261"/>
            <p14:sldId id="264"/>
            <p14:sldId id="262"/>
            <p14:sldId id="265"/>
            <p14:sldId id="263"/>
          </p14:sldIdLst>
        </p14:section>
        <p14:section name="Section sans titre" id="{F7C0C92E-BC8D-A94C-9DBC-B4151023AB2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184" y="-112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chnicien:Desktop:Simul%20LEG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Bilan économique prévisionnel</a:t>
            </a:r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Feuil1!$A$53</c:f>
              <c:strCache>
                <c:ptCount val="1"/>
                <c:pt idx="0">
                  <c:v>Produit + Aides directes</c:v>
                </c:pt>
              </c:strCache>
            </c:strRef>
          </c:tx>
          <c:cat>
            <c:numRef>
              <c:f>Feuil1!$B$51:$I$51</c:f>
              <c:numCache>
                <c:formatCode>General</c:formatCode>
                <c:ptCount val="8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</c:numCache>
            </c:numRef>
          </c:cat>
          <c:val>
            <c:numRef>
              <c:f>Feuil1!$B$53:$I$53</c:f>
              <c:numCache>
                <c:formatCode>_-* #\ ##0\ "€"_-;\-* #\ ##0\ "€"_-;_-* "-"??\ "€"_-;_-@_-</c:formatCode>
                <c:ptCount val="8"/>
                <c:pt idx="0">
                  <c:v>3584.0</c:v>
                </c:pt>
                <c:pt idx="1">
                  <c:v>5480.0</c:v>
                </c:pt>
                <c:pt idx="2">
                  <c:v>5480.0</c:v>
                </c:pt>
                <c:pt idx="3">
                  <c:v>5080.0</c:v>
                </c:pt>
                <c:pt idx="4">
                  <c:v>5080.0</c:v>
                </c:pt>
                <c:pt idx="5">
                  <c:v>5080.0</c:v>
                </c:pt>
                <c:pt idx="6">
                  <c:v>5080.0</c:v>
                </c:pt>
                <c:pt idx="7">
                  <c:v>5080.0</c:v>
                </c:pt>
              </c:numCache>
            </c:numRef>
          </c:val>
        </c:ser>
        <c:ser>
          <c:idx val="1"/>
          <c:order val="1"/>
          <c:tx>
            <c:strRef>
              <c:f>Feuil1!$A$54</c:f>
              <c:strCache>
                <c:ptCount val="1"/>
                <c:pt idx="0">
                  <c:v>Charges + Amort.</c:v>
                </c:pt>
              </c:strCache>
            </c:strRef>
          </c:tx>
          <c:cat>
            <c:numRef>
              <c:f>Feuil1!$B$51:$I$51</c:f>
              <c:numCache>
                <c:formatCode>General</c:formatCode>
                <c:ptCount val="8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</c:numCache>
            </c:numRef>
          </c:cat>
          <c:val>
            <c:numRef>
              <c:f>Feuil1!$B$54:$I$54</c:f>
              <c:numCache>
                <c:formatCode>_-* #\ ##0\ "€"_-;\-* #\ ##0\ "€"_-;_-* "-"??\ "€"_-;_-@_-</c:formatCode>
                <c:ptCount val="8"/>
                <c:pt idx="0">
                  <c:v>2723.095238095238</c:v>
                </c:pt>
                <c:pt idx="1">
                  <c:v>2963.095238095238</c:v>
                </c:pt>
                <c:pt idx="2">
                  <c:v>2963.095238095238</c:v>
                </c:pt>
                <c:pt idx="3">
                  <c:v>1621.428571428572</c:v>
                </c:pt>
                <c:pt idx="4">
                  <c:v>1621.428571428572</c:v>
                </c:pt>
                <c:pt idx="5">
                  <c:v>1621.428571428572</c:v>
                </c:pt>
                <c:pt idx="6">
                  <c:v>1621.428571428572</c:v>
                </c:pt>
                <c:pt idx="7">
                  <c:v>1200.0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5976424"/>
        <c:axId val="2087871048"/>
      </c:areaChart>
      <c:catAx>
        <c:axId val="-2145976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7871048"/>
        <c:crosses val="autoZero"/>
        <c:auto val="1"/>
        <c:lblAlgn val="ctr"/>
        <c:lblOffset val="100"/>
        <c:noMultiLvlLbl val="0"/>
      </c:catAx>
      <c:valAx>
        <c:axId val="2087871048"/>
        <c:scaling>
          <c:orientation val="minMax"/>
        </c:scaling>
        <c:delete val="0"/>
        <c:axPos val="l"/>
        <c:majorGridlines/>
        <c:numFmt formatCode="_(&quot;€&quot;* #,##0_);_(&quot;€&quot;* \(#,##0\);_(&quot;€&quot;* &quot;-&quot;_);_(@_)" sourceLinked="0"/>
        <c:majorTickMark val="out"/>
        <c:minorTickMark val="none"/>
        <c:tickLblPos val="nextTo"/>
        <c:crossAx val="-2145976424"/>
        <c:crosses val="autoZero"/>
        <c:crossBetween val="midCat"/>
      </c:valAx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358-C147-334A-8ACD-DA77A456D1EE}" type="datetimeFigureOut">
              <a:rPr lang="fr-FR" smtClean="0"/>
              <a:t>27/07/12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85F0-089C-D54A-A433-EAC6D768A2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96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358-C147-334A-8ACD-DA77A456D1EE}" type="datetimeFigureOut">
              <a:rPr lang="fr-FR" smtClean="0"/>
              <a:t>27/07/12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85F0-089C-D54A-A433-EAC6D768A2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23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358-C147-334A-8ACD-DA77A456D1EE}" type="datetimeFigureOut">
              <a:rPr lang="fr-FR" smtClean="0"/>
              <a:t>27/07/12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85F0-089C-D54A-A433-EAC6D768A2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15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358-C147-334A-8ACD-DA77A456D1EE}" type="datetimeFigureOut">
              <a:rPr lang="fr-FR" smtClean="0"/>
              <a:t>27/07/12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85F0-089C-D54A-A433-EAC6D768A2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51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358-C147-334A-8ACD-DA77A456D1EE}" type="datetimeFigureOut">
              <a:rPr lang="fr-FR" smtClean="0"/>
              <a:t>27/07/12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85F0-089C-D54A-A433-EAC6D768A2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16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358-C147-334A-8ACD-DA77A456D1EE}" type="datetimeFigureOut">
              <a:rPr lang="fr-FR" smtClean="0"/>
              <a:t>27/07/12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85F0-089C-D54A-A433-EAC6D768A2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85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358-C147-334A-8ACD-DA77A456D1EE}" type="datetimeFigureOut">
              <a:rPr lang="fr-FR" smtClean="0"/>
              <a:t>27/07/12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85F0-089C-D54A-A433-EAC6D768A2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6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358-C147-334A-8ACD-DA77A456D1EE}" type="datetimeFigureOut">
              <a:rPr lang="fr-FR" smtClean="0"/>
              <a:t>27/07/12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85F0-089C-D54A-A433-EAC6D768A2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78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358-C147-334A-8ACD-DA77A456D1EE}" type="datetimeFigureOut">
              <a:rPr lang="fr-FR" smtClean="0"/>
              <a:t>27/07/12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85F0-089C-D54A-A433-EAC6D768A2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358-C147-334A-8ACD-DA77A456D1EE}" type="datetimeFigureOut">
              <a:rPr lang="fr-FR" smtClean="0"/>
              <a:t>27/07/12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85F0-089C-D54A-A433-EAC6D768A2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50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358-C147-334A-8ACD-DA77A456D1EE}" type="datetimeFigureOut">
              <a:rPr lang="fr-FR" smtClean="0"/>
              <a:t>27/07/12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85F0-089C-D54A-A433-EAC6D768A2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00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86358-C147-334A-8ACD-DA77A456D1EE}" type="datetimeFigureOut">
              <a:rPr lang="fr-FR" smtClean="0"/>
              <a:t>27/07/12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385F0-089C-D54A-A433-EAC6D768A2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55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008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640080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64008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6400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64008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95080" y="113901"/>
            <a:ext cx="6211440" cy="54118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dirty="0" smtClean="0"/>
              <a:t>Projet caprin CFPPA / EPLEFPA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3231" y="1146995"/>
            <a:ext cx="11521440" cy="7607898"/>
          </a:xfrm>
        </p:spPr>
        <p:txBody>
          <a:bodyPr>
            <a:noAutofit/>
          </a:bodyPr>
          <a:lstStyle/>
          <a:p>
            <a:r>
              <a:rPr lang="fr-FR" sz="2800" dirty="0" smtClean="0"/>
              <a:t>Objectifs de l’atelier</a:t>
            </a:r>
          </a:p>
          <a:p>
            <a:pPr lvl="1"/>
            <a:r>
              <a:rPr lang="fr-FR" sz="2000" dirty="0"/>
              <a:t>Support de formation</a:t>
            </a:r>
          </a:p>
          <a:p>
            <a:pPr lvl="2"/>
            <a:r>
              <a:rPr lang="fr-FR" sz="1400" dirty="0" smtClean="0"/>
              <a:t>Production avec un cycle court</a:t>
            </a:r>
          </a:p>
          <a:p>
            <a:pPr lvl="2"/>
            <a:r>
              <a:rPr lang="fr-FR" sz="1400" dirty="0" smtClean="0"/>
              <a:t>Facilité de manipulation</a:t>
            </a:r>
          </a:p>
          <a:p>
            <a:pPr lvl="1"/>
            <a:r>
              <a:rPr lang="fr-FR" sz="2000" dirty="0" smtClean="0"/>
              <a:t>Support d’essais</a:t>
            </a:r>
          </a:p>
          <a:p>
            <a:pPr lvl="2"/>
            <a:r>
              <a:rPr lang="fr-FR" sz="1400" dirty="0" smtClean="0"/>
              <a:t>Une filière avec </a:t>
            </a:r>
            <a:r>
              <a:rPr lang="fr-FR" sz="1400" dirty="0"/>
              <a:t>p</a:t>
            </a:r>
            <a:r>
              <a:rPr lang="fr-FR" sz="1400" dirty="0" smtClean="0"/>
              <a:t>eu de données chiffrées</a:t>
            </a:r>
          </a:p>
          <a:p>
            <a:pPr lvl="2"/>
            <a:r>
              <a:rPr lang="fr-FR" sz="1400" dirty="0" smtClean="0"/>
              <a:t>Un système d’utilisation de l’herbe à valider</a:t>
            </a:r>
          </a:p>
          <a:p>
            <a:pPr lvl="1"/>
            <a:r>
              <a:rPr lang="fr-FR" sz="2000" dirty="0" smtClean="0"/>
              <a:t>Exemple diffusable pour des petits porteurs de projets</a:t>
            </a:r>
          </a:p>
          <a:p>
            <a:pPr lvl="2"/>
            <a:r>
              <a:rPr lang="fr-FR" sz="1400" dirty="0"/>
              <a:t>Coût </a:t>
            </a:r>
            <a:r>
              <a:rPr lang="fr-FR" sz="1400" dirty="0" smtClean="0"/>
              <a:t>limité</a:t>
            </a:r>
          </a:p>
          <a:p>
            <a:pPr lvl="2"/>
            <a:r>
              <a:rPr lang="fr-FR" sz="1400" dirty="0" smtClean="0"/>
              <a:t>Mise en œuvre simple</a:t>
            </a:r>
          </a:p>
          <a:p>
            <a:pPr lvl="1"/>
            <a:r>
              <a:rPr lang="fr-FR" sz="1900" dirty="0" smtClean="0"/>
              <a:t>Eviter une charge de travail importante</a:t>
            </a:r>
          </a:p>
          <a:p>
            <a:pPr lvl="2"/>
            <a:r>
              <a:rPr lang="fr-FR" sz="1400" dirty="0" smtClean="0"/>
              <a:t>Créer un projet avec peu de temps d’astreinte</a:t>
            </a:r>
            <a:endParaRPr lang="fr-FR" sz="1400" dirty="0"/>
          </a:p>
          <a:p>
            <a:pPr marL="1280160" lvl="2" indent="0">
              <a:buNone/>
            </a:pPr>
            <a:endParaRPr lang="fr-FR" sz="20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717026" y="1633640"/>
            <a:ext cx="11521440" cy="7607898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lvl1pPr marL="480060" indent="-48006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640080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64008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64008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fr-FR" sz="1400" dirty="0" smtClean="0"/>
          </a:p>
          <a:p>
            <a:pPr lvl="2"/>
            <a:endParaRPr lang="fr-FR" sz="1400" dirty="0"/>
          </a:p>
          <a:p>
            <a:pPr lvl="2"/>
            <a:endParaRPr lang="fr-FR" sz="1400" dirty="0" smtClean="0"/>
          </a:p>
          <a:p>
            <a:pPr lvl="2"/>
            <a:endParaRPr lang="fr-FR" sz="1400" dirty="0"/>
          </a:p>
          <a:p>
            <a:pPr lvl="2"/>
            <a:endParaRPr lang="fr-FR" sz="1400" dirty="0" smtClean="0"/>
          </a:p>
          <a:p>
            <a:pPr lvl="2"/>
            <a:endParaRPr lang="fr-FR" sz="1400" dirty="0"/>
          </a:p>
          <a:p>
            <a:pPr lvl="2"/>
            <a:endParaRPr lang="fr-FR" sz="1400" dirty="0" smtClean="0"/>
          </a:p>
          <a:p>
            <a:pPr lvl="2"/>
            <a:endParaRPr lang="fr-FR" sz="1400" dirty="0"/>
          </a:p>
          <a:p>
            <a:pPr lvl="2"/>
            <a:endParaRPr lang="fr-FR" sz="1400" dirty="0" smtClean="0"/>
          </a:p>
          <a:p>
            <a:pPr lvl="2"/>
            <a:endParaRPr lang="fr-FR" sz="1400" dirty="0"/>
          </a:p>
          <a:p>
            <a:pPr lvl="2"/>
            <a:endParaRPr lang="fr-FR" sz="1400" dirty="0" smtClean="0"/>
          </a:p>
          <a:p>
            <a:pPr lvl="2"/>
            <a:endParaRPr lang="fr-FR" sz="1400" dirty="0"/>
          </a:p>
          <a:p>
            <a:pPr lvl="2"/>
            <a:endParaRPr lang="fr-FR" sz="1400" dirty="0" smtClean="0"/>
          </a:p>
          <a:p>
            <a:pPr marL="1280160" lvl="2" indent="0">
              <a:buNone/>
            </a:pPr>
            <a:endParaRPr lang="fr-FR" sz="2000" dirty="0" smtClean="0"/>
          </a:p>
          <a:p>
            <a:r>
              <a:rPr lang="fr-FR" sz="2800" dirty="0" smtClean="0"/>
              <a:t>Genèse du projet</a:t>
            </a:r>
          </a:p>
          <a:p>
            <a:pPr lvl="1"/>
            <a:r>
              <a:rPr lang="fr-FR" sz="2000" dirty="0" smtClean="0"/>
              <a:t>Une collaboration entre 3 entités</a:t>
            </a:r>
          </a:p>
          <a:p>
            <a:pPr lvl="2"/>
            <a:r>
              <a:rPr lang="fr-FR" sz="1400" dirty="0" smtClean="0"/>
              <a:t>Ferme de l’EPLEFPA</a:t>
            </a:r>
          </a:p>
          <a:p>
            <a:pPr lvl="2"/>
            <a:r>
              <a:rPr lang="fr-FR" sz="1400" dirty="0" smtClean="0"/>
              <a:t>Classe de BPREA du CFPPA</a:t>
            </a:r>
          </a:p>
          <a:p>
            <a:pPr lvl="2"/>
            <a:r>
              <a:rPr lang="fr-FR" sz="1400" dirty="0" smtClean="0"/>
              <a:t>APOCAG</a:t>
            </a:r>
          </a:p>
          <a:p>
            <a:pPr lvl="1"/>
            <a:r>
              <a:rPr lang="fr-FR" sz="2000" dirty="0" smtClean="0"/>
              <a:t>Un exemple de construction de projet pour les BPREA</a:t>
            </a:r>
          </a:p>
          <a:p>
            <a:pPr lvl="1"/>
            <a:r>
              <a:rPr lang="fr-FR" sz="2000" dirty="0" smtClean="0"/>
              <a:t>Calendrier de réalisation</a:t>
            </a:r>
          </a:p>
          <a:p>
            <a:pPr lvl="2"/>
            <a:r>
              <a:rPr lang="fr-FR" sz="1400" dirty="0" smtClean="0"/>
              <a:t>Juin 2011 : Première réflexion sur le projet</a:t>
            </a:r>
          </a:p>
          <a:p>
            <a:pPr lvl="2"/>
            <a:r>
              <a:rPr lang="fr-FR" sz="1400" dirty="0" smtClean="0"/>
              <a:t>Octobre 2011 : Présentation des objectifs à la classe des BPREA</a:t>
            </a:r>
          </a:p>
          <a:p>
            <a:pPr lvl="2"/>
            <a:r>
              <a:rPr lang="fr-FR" sz="1400" dirty="0" smtClean="0"/>
              <a:t>Novembre à janvier : Rédaction du projet</a:t>
            </a:r>
          </a:p>
          <a:p>
            <a:pPr lvl="2"/>
            <a:r>
              <a:rPr lang="fr-FR" sz="1400" dirty="0" smtClean="0"/>
              <a:t>Mars à juin : Mise en œuvre</a:t>
            </a:r>
          </a:p>
          <a:p>
            <a:pPr lvl="2"/>
            <a:r>
              <a:rPr lang="fr-FR" sz="1400" dirty="0" smtClean="0"/>
              <a:t>16 juillet : Entrée des animaux</a:t>
            </a:r>
          </a:p>
        </p:txBody>
      </p:sp>
      <p:pic>
        <p:nvPicPr>
          <p:cNvPr id="5" name="Image 4" descr="IMGP234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667" y="1378212"/>
            <a:ext cx="4390965" cy="329322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30" y="5625381"/>
            <a:ext cx="4859867" cy="33119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14404918" y="2721171"/>
            <a:ext cx="1846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45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7077" y="113901"/>
            <a:ext cx="3387446" cy="54118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dirty="0" smtClean="0"/>
              <a:t>Le bâtiment (a)</a:t>
            </a:r>
            <a:endParaRPr lang="fr-FR" sz="3600" dirty="0"/>
          </a:p>
        </p:txBody>
      </p:sp>
      <p:pic>
        <p:nvPicPr>
          <p:cNvPr id="9" name="Image 8" descr="IMGP237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94028" y="7540587"/>
            <a:ext cx="2352206" cy="1764154"/>
          </a:xfrm>
          <a:prstGeom prst="rect">
            <a:avLst/>
          </a:prstGeom>
        </p:spPr>
      </p:pic>
      <p:pic>
        <p:nvPicPr>
          <p:cNvPr id="10" name="Image 9" descr="IMGP238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975" y="7251858"/>
            <a:ext cx="3132455" cy="2349342"/>
          </a:xfrm>
          <a:prstGeom prst="rect">
            <a:avLst/>
          </a:prstGeom>
        </p:spPr>
      </p:pic>
      <p:grpSp>
        <p:nvGrpSpPr>
          <p:cNvPr id="11" name="Grouper 10"/>
          <p:cNvGrpSpPr>
            <a:grpSpLocks noChangeAspect="1"/>
          </p:cNvGrpSpPr>
          <p:nvPr/>
        </p:nvGrpSpPr>
        <p:grpSpPr>
          <a:xfrm>
            <a:off x="278665" y="1091756"/>
            <a:ext cx="6027074" cy="4351811"/>
            <a:chOff x="467544" y="215062"/>
            <a:chExt cx="8472603" cy="6117584"/>
          </a:xfrm>
        </p:grpSpPr>
        <p:sp>
          <p:nvSpPr>
            <p:cNvPr id="12" name="Rectangle 11"/>
            <p:cNvSpPr/>
            <p:nvPr/>
          </p:nvSpPr>
          <p:spPr>
            <a:xfrm>
              <a:off x="467544" y="980728"/>
              <a:ext cx="8352928" cy="4248472"/>
            </a:xfrm>
            <a:prstGeom prst="rect">
              <a:avLst/>
            </a:prstGeom>
            <a:solidFill>
              <a:srgbClr val="6DA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63688" y="1772816"/>
              <a:ext cx="5760640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63688" y="1484784"/>
              <a:ext cx="5760640" cy="288032"/>
            </a:xfrm>
            <a:prstGeom prst="rect">
              <a:avLst/>
            </a:prstGeom>
            <a:solidFill>
              <a:srgbClr val="8C99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rgbClr val="000000"/>
                  </a:solidFill>
                </a:rPr>
                <a:t>Auges</a:t>
              </a: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63688" y="1628800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35896" y="1628800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508104" y="1628800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68144" y="3060576"/>
              <a:ext cx="1512168" cy="1448544"/>
            </a:xfrm>
            <a:prstGeom prst="rect">
              <a:avLst/>
            </a:prstGeom>
            <a:solidFill>
              <a:schemeClr val="accent1">
                <a:lumMod val="75000"/>
                <a:alpha val="2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07704" y="1844824"/>
              <a:ext cx="3960440" cy="2664296"/>
            </a:xfrm>
            <a:prstGeom prst="rect">
              <a:avLst/>
            </a:prstGeom>
            <a:solidFill>
              <a:schemeClr val="accent1">
                <a:lumMod val="75000"/>
                <a:alpha val="2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200" dirty="0" smtClean="0">
                  <a:solidFill>
                    <a:srgbClr val="000000"/>
                  </a:solidFill>
                </a:rPr>
                <a:t>Aire paillée</a:t>
              </a: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80312" y="1628800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63688" y="4509120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35896" y="4509120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08104" y="4509120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80312" y="4509120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63688" y="3645024"/>
              <a:ext cx="108000" cy="108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16328" y="3645024"/>
              <a:ext cx="108000" cy="108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63688" y="4509120"/>
              <a:ext cx="5760662" cy="36000"/>
            </a:xfrm>
            <a:prstGeom prst="rect">
              <a:avLst/>
            </a:prstGeom>
            <a:solidFill>
              <a:srgbClr val="684DA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63688" y="1772816"/>
              <a:ext cx="5760662" cy="36000"/>
            </a:xfrm>
            <a:prstGeom prst="rect">
              <a:avLst/>
            </a:prstGeom>
            <a:solidFill>
              <a:srgbClr val="684DA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/>
            </a:p>
          </p:txBody>
        </p:sp>
        <p:cxnSp>
          <p:nvCxnSpPr>
            <p:cNvPr id="29" name="Connecteur droit 28"/>
            <p:cNvCxnSpPr/>
            <p:nvPr/>
          </p:nvCxnSpPr>
          <p:spPr>
            <a:xfrm>
              <a:off x="6732240" y="1772816"/>
              <a:ext cx="0" cy="10801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5918436" y="1772816"/>
              <a:ext cx="0" cy="10801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H="1">
              <a:off x="6084168" y="2852936"/>
              <a:ext cx="648072" cy="4320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6732240" y="2852936"/>
              <a:ext cx="648072" cy="4320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lipse 32"/>
            <p:cNvSpPr/>
            <p:nvPr/>
          </p:nvSpPr>
          <p:spPr>
            <a:xfrm>
              <a:off x="6588224" y="1556792"/>
              <a:ext cx="288032" cy="288032"/>
            </a:xfrm>
            <a:prstGeom prst="ellipse">
              <a:avLst/>
            </a:prstGeom>
            <a:solidFill>
              <a:srgbClr val="5E9E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/>
            </a:p>
          </p:txBody>
        </p:sp>
        <p:sp>
          <p:nvSpPr>
            <p:cNvPr id="34" name="Ellipse 33"/>
            <p:cNvSpPr/>
            <p:nvPr/>
          </p:nvSpPr>
          <p:spPr>
            <a:xfrm>
              <a:off x="3563888" y="1797966"/>
              <a:ext cx="288032" cy="288032"/>
            </a:xfrm>
            <a:prstGeom prst="ellipse">
              <a:avLst/>
            </a:prstGeom>
            <a:solidFill>
              <a:srgbClr val="5E9E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79102" y="1844824"/>
              <a:ext cx="720080" cy="1008112"/>
            </a:xfrm>
            <a:prstGeom prst="rect">
              <a:avLst/>
            </a:prstGeom>
            <a:solidFill>
              <a:srgbClr val="C0504D">
                <a:alpha val="2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200" dirty="0" smtClean="0">
                  <a:solidFill>
                    <a:schemeClr val="tx1"/>
                  </a:solidFill>
                </a:rPr>
                <a:t>Case à bouc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65298" y="1844824"/>
              <a:ext cx="720080" cy="1008112"/>
            </a:xfrm>
            <a:prstGeom prst="rect">
              <a:avLst/>
            </a:prstGeom>
            <a:solidFill>
              <a:srgbClr val="DEE15C">
                <a:alpha val="3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</a:rPr>
                <a:t>Case </a:t>
              </a:r>
              <a:r>
                <a:rPr lang="fr-FR" sz="1100" dirty="0" err="1" smtClean="0">
                  <a:solidFill>
                    <a:schemeClr val="tx1"/>
                  </a:solidFill>
                </a:rPr>
                <a:t>infir-merie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3059832" y="4849415"/>
              <a:ext cx="3240360" cy="389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Surface couverte</a:t>
              </a:r>
              <a:endParaRPr lang="fr-FR" sz="1200" dirty="0"/>
            </a:p>
          </p:txBody>
        </p:sp>
        <p:cxnSp>
          <p:nvCxnSpPr>
            <p:cNvPr id="38" name="Connecteur droit 37"/>
            <p:cNvCxnSpPr/>
            <p:nvPr/>
          </p:nvCxnSpPr>
          <p:spPr>
            <a:xfrm>
              <a:off x="7524328" y="1772816"/>
              <a:ext cx="0" cy="19442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1763688" y="1772816"/>
              <a:ext cx="0" cy="19442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V="1">
              <a:off x="1907704" y="4005064"/>
              <a:ext cx="648072" cy="504056"/>
            </a:xfrm>
            <a:prstGeom prst="line">
              <a:avLst/>
            </a:prstGeom>
            <a:ln>
              <a:solidFill>
                <a:srgbClr val="684DA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 flipV="1">
              <a:off x="6876256" y="4005064"/>
              <a:ext cx="648072" cy="504056"/>
            </a:xfrm>
            <a:prstGeom prst="line">
              <a:avLst/>
            </a:prstGeom>
            <a:ln>
              <a:solidFill>
                <a:srgbClr val="684DA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/>
            <p:cNvSpPr/>
            <p:nvPr/>
          </p:nvSpPr>
          <p:spPr>
            <a:xfrm>
              <a:off x="683568" y="5589240"/>
              <a:ext cx="288032" cy="288032"/>
            </a:xfrm>
            <a:prstGeom prst="ellipse">
              <a:avLst/>
            </a:prstGeom>
            <a:solidFill>
              <a:srgbClr val="5E9E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/>
            </a:p>
          </p:txBody>
        </p:sp>
        <p:cxnSp>
          <p:nvCxnSpPr>
            <p:cNvPr id="43" name="Connecteur droit 42"/>
            <p:cNvCxnSpPr/>
            <p:nvPr/>
          </p:nvCxnSpPr>
          <p:spPr>
            <a:xfrm flipH="1">
              <a:off x="611560" y="6093296"/>
              <a:ext cx="3600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>
              <a:off x="8244408" y="1844824"/>
              <a:ext cx="0" cy="2736304"/>
            </a:xfrm>
            <a:prstGeom prst="straightConnector1">
              <a:avLst/>
            </a:prstGeom>
            <a:ln>
              <a:headEnd type="arrow" w="med" len="sm"/>
              <a:tailEnd type="arrow" w="med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>
              <a:off x="7884368" y="3717032"/>
              <a:ext cx="0" cy="864096"/>
            </a:xfrm>
            <a:prstGeom prst="straightConnector1">
              <a:avLst/>
            </a:prstGeom>
            <a:ln>
              <a:headEnd type="arrow" w="med" len="sm"/>
              <a:tailEnd type="arrow" w="med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>
              <a:off x="7884368" y="1772816"/>
              <a:ext cx="0" cy="1944216"/>
            </a:xfrm>
            <a:prstGeom prst="straightConnector1">
              <a:avLst/>
            </a:prstGeom>
            <a:ln>
              <a:headEnd type="arrow" w="med" len="sm"/>
              <a:tailEnd type="arrow" w="med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>
              <a:off x="7884368" y="1484784"/>
              <a:ext cx="0" cy="288032"/>
            </a:xfrm>
            <a:prstGeom prst="straightConnector1">
              <a:avLst/>
            </a:prstGeom>
            <a:ln>
              <a:headEnd type="arrow" w="med" len="sm"/>
              <a:tailEnd type="arrow" w="med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>
              <a:off x="8604448" y="980728"/>
              <a:ext cx="0" cy="4248472"/>
            </a:xfrm>
            <a:prstGeom prst="straightConnector1">
              <a:avLst/>
            </a:prstGeom>
            <a:ln>
              <a:headEnd type="arrow" w="med" len="sm"/>
              <a:tailEnd type="arrow" w="med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>
              <a:off x="5724128" y="1772816"/>
              <a:ext cx="0" cy="1080120"/>
            </a:xfrm>
            <a:prstGeom prst="straightConnector1">
              <a:avLst/>
            </a:prstGeom>
            <a:ln>
              <a:headEnd type="arrow" w="med" len="sm"/>
              <a:tailEnd type="arrow" w="med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 flipH="1">
              <a:off x="6156176" y="2996952"/>
              <a:ext cx="648072" cy="432048"/>
            </a:xfrm>
            <a:prstGeom prst="straightConnector1">
              <a:avLst/>
            </a:prstGeom>
            <a:ln>
              <a:headEnd type="arrow" w="med" len="sm"/>
              <a:tailEnd type="arrow" w="med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/>
            <p:cNvCxnSpPr/>
            <p:nvPr/>
          </p:nvCxnSpPr>
          <p:spPr>
            <a:xfrm>
              <a:off x="1763688" y="476672"/>
              <a:ext cx="5760640" cy="0"/>
            </a:xfrm>
            <a:prstGeom prst="straightConnector1">
              <a:avLst/>
            </a:prstGeom>
            <a:ln>
              <a:headEnd type="arrow" w="med" len="sm"/>
              <a:tailEnd type="arrow" w="med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/>
            <p:nvPr/>
          </p:nvCxnSpPr>
          <p:spPr>
            <a:xfrm>
              <a:off x="6876256" y="764704"/>
              <a:ext cx="648072" cy="8384"/>
            </a:xfrm>
            <a:prstGeom prst="straightConnector1">
              <a:avLst/>
            </a:prstGeom>
            <a:ln>
              <a:headEnd type="arrow" w="med" len="sm"/>
              <a:tailEnd type="arrow" w="med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/>
            <p:cNvCxnSpPr/>
            <p:nvPr/>
          </p:nvCxnSpPr>
          <p:spPr>
            <a:xfrm>
              <a:off x="1835696" y="764704"/>
              <a:ext cx="1872208" cy="0"/>
            </a:xfrm>
            <a:prstGeom prst="straightConnector1">
              <a:avLst/>
            </a:prstGeom>
            <a:ln>
              <a:headEnd type="arrow" w="med" len="sm"/>
              <a:tailEnd type="arrow" w="med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54" name="ZoneTexte 53"/>
            <p:cNvSpPr txBox="1"/>
            <p:nvPr/>
          </p:nvSpPr>
          <p:spPr>
            <a:xfrm>
              <a:off x="4283968" y="215062"/>
              <a:ext cx="576064" cy="356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9</a:t>
              </a:r>
              <a:r>
                <a:rPr lang="fr-FR" sz="1050" dirty="0" smtClean="0"/>
                <a:t> m</a:t>
              </a:r>
              <a:endParaRPr lang="fr-FR" sz="1050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2555777" y="503094"/>
              <a:ext cx="576064" cy="356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3</a:t>
              </a:r>
              <a:r>
                <a:rPr lang="fr-FR" sz="1050" dirty="0" smtClean="0"/>
                <a:t> m</a:t>
              </a:r>
              <a:endParaRPr lang="fr-FR" sz="1050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6948264" y="503094"/>
              <a:ext cx="576064" cy="356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1 m</a:t>
              </a:r>
              <a:endParaRPr lang="fr-FR" sz="1050" dirty="0"/>
            </a:p>
          </p:txBody>
        </p:sp>
        <p:sp>
          <p:nvSpPr>
            <p:cNvPr id="57" name="ZoneTexte 56"/>
            <p:cNvSpPr txBox="1"/>
            <p:nvPr/>
          </p:nvSpPr>
          <p:spPr>
            <a:xfrm rot="5400000">
              <a:off x="7812360" y="1251537"/>
              <a:ext cx="576063" cy="584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40 cm</a:t>
              </a:r>
              <a:endParaRPr lang="fr-FR" sz="1050" dirty="0"/>
            </a:p>
          </p:txBody>
        </p:sp>
        <p:sp>
          <p:nvSpPr>
            <p:cNvPr id="58" name="ZoneTexte 57"/>
            <p:cNvSpPr txBox="1"/>
            <p:nvPr/>
          </p:nvSpPr>
          <p:spPr>
            <a:xfrm rot="5400000">
              <a:off x="7799148" y="2602457"/>
              <a:ext cx="576063" cy="356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3 m</a:t>
              </a:r>
              <a:endParaRPr lang="fr-FR" sz="1050" dirty="0"/>
            </a:p>
          </p:txBody>
        </p:sp>
        <p:sp>
          <p:nvSpPr>
            <p:cNvPr id="59" name="ZoneTexte 58"/>
            <p:cNvSpPr txBox="1"/>
            <p:nvPr/>
          </p:nvSpPr>
          <p:spPr>
            <a:xfrm rot="5400000">
              <a:off x="7799148" y="4042616"/>
              <a:ext cx="576063" cy="356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1</a:t>
              </a:r>
              <a:r>
                <a:rPr lang="fr-FR" sz="1050" dirty="0" smtClean="0"/>
                <a:t> m</a:t>
              </a:r>
              <a:endParaRPr lang="fr-FR" sz="1050" dirty="0"/>
            </a:p>
          </p:txBody>
        </p:sp>
        <p:sp>
          <p:nvSpPr>
            <p:cNvPr id="60" name="ZoneTexte 59"/>
            <p:cNvSpPr txBox="1"/>
            <p:nvPr/>
          </p:nvSpPr>
          <p:spPr>
            <a:xfrm rot="5400000">
              <a:off x="8113604" y="3034505"/>
              <a:ext cx="576063" cy="356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4 m</a:t>
              </a:r>
              <a:endParaRPr lang="fr-FR" sz="1050" dirty="0"/>
            </a:p>
          </p:txBody>
        </p:sp>
        <p:sp>
          <p:nvSpPr>
            <p:cNvPr id="61" name="ZoneTexte 60"/>
            <p:cNvSpPr txBox="1"/>
            <p:nvPr/>
          </p:nvSpPr>
          <p:spPr>
            <a:xfrm rot="5400000">
              <a:off x="8473643" y="3034505"/>
              <a:ext cx="576063" cy="356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6</a:t>
              </a:r>
              <a:r>
                <a:rPr lang="fr-FR" sz="1050" dirty="0" smtClean="0"/>
                <a:t> m</a:t>
              </a:r>
              <a:endParaRPr lang="fr-FR" sz="1050" dirty="0"/>
            </a:p>
          </p:txBody>
        </p:sp>
        <p:sp>
          <p:nvSpPr>
            <p:cNvPr id="62" name="ZoneTexte 61"/>
            <p:cNvSpPr txBox="1"/>
            <p:nvPr/>
          </p:nvSpPr>
          <p:spPr>
            <a:xfrm rot="16200000">
              <a:off x="5305291" y="1984828"/>
              <a:ext cx="576063" cy="584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1,5 m</a:t>
              </a:r>
              <a:endParaRPr lang="fr-FR" sz="1050" dirty="0"/>
            </a:p>
          </p:txBody>
        </p:sp>
        <p:sp>
          <p:nvSpPr>
            <p:cNvPr id="63" name="ZoneTexte 62"/>
            <p:cNvSpPr txBox="1"/>
            <p:nvPr/>
          </p:nvSpPr>
          <p:spPr>
            <a:xfrm rot="19566043">
              <a:off x="6358359" y="3036009"/>
              <a:ext cx="576064" cy="356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1 m</a:t>
              </a:r>
              <a:endParaRPr lang="fr-FR" sz="1050" dirty="0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1115616" y="5589240"/>
              <a:ext cx="1727944" cy="356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Abreuvoir</a:t>
              </a:r>
              <a:endParaRPr lang="fr-FR" sz="1050" dirty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1115616" y="5975702"/>
              <a:ext cx="2664295" cy="356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Porte amovible</a:t>
              </a:r>
              <a:endParaRPr lang="fr-FR" sz="1050" dirty="0"/>
            </a:p>
          </p:txBody>
        </p:sp>
      </p:grpSp>
      <p:grpSp>
        <p:nvGrpSpPr>
          <p:cNvPr id="66" name="Grouper 65"/>
          <p:cNvGrpSpPr>
            <a:grpSpLocks noChangeAspect="1"/>
          </p:cNvGrpSpPr>
          <p:nvPr/>
        </p:nvGrpSpPr>
        <p:grpSpPr>
          <a:xfrm>
            <a:off x="6753402" y="1718247"/>
            <a:ext cx="5936592" cy="2952451"/>
            <a:chOff x="107504" y="2420888"/>
            <a:chExt cx="8542530" cy="4248472"/>
          </a:xfrm>
        </p:grpSpPr>
        <p:sp>
          <p:nvSpPr>
            <p:cNvPr id="67" name="Rectangle 66"/>
            <p:cNvSpPr/>
            <p:nvPr/>
          </p:nvSpPr>
          <p:spPr>
            <a:xfrm>
              <a:off x="611560" y="5609560"/>
              <a:ext cx="7416824" cy="432048"/>
            </a:xfrm>
            <a:prstGeom prst="rect">
              <a:avLst/>
            </a:prstGeom>
            <a:solidFill>
              <a:srgbClr val="CB6E47">
                <a:alpha val="2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 rot="5400000">
              <a:off x="5832139" y="4401107"/>
              <a:ext cx="2808312" cy="1440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 rot="5400000">
              <a:off x="-108521" y="4221087"/>
              <a:ext cx="3168352" cy="1440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 rot="5400000">
              <a:off x="4481992" y="4239088"/>
              <a:ext cx="2592288" cy="108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cxnSp>
          <p:nvCxnSpPr>
            <p:cNvPr id="71" name="Connecteur droit 70"/>
            <p:cNvCxnSpPr/>
            <p:nvPr/>
          </p:nvCxnSpPr>
          <p:spPr>
            <a:xfrm flipH="1">
              <a:off x="1475655" y="5517232"/>
              <a:ext cx="4307332" cy="0"/>
            </a:xfrm>
            <a:prstGeom prst="line">
              <a:avLst/>
            </a:prstGeom>
            <a:ln w="1143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395536" y="2636912"/>
              <a:ext cx="7920880" cy="504056"/>
            </a:xfrm>
            <a:prstGeom prst="line">
              <a:avLst/>
            </a:prstGeom>
            <a:ln w="1016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 rot="5400000">
              <a:off x="8244408" y="2996952"/>
              <a:ext cx="72000" cy="72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 rot="5400000">
              <a:off x="395544" y="2492888"/>
              <a:ext cx="72000" cy="72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 rot="5400000">
              <a:off x="1965317" y="2593701"/>
              <a:ext cx="72000" cy="72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 rot="5400000">
              <a:off x="3535090" y="2694514"/>
              <a:ext cx="72000" cy="72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 rot="5400000">
              <a:off x="5104863" y="2795327"/>
              <a:ext cx="72000" cy="72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 rot="5400000">
              <a:off x="6674636" y="2896140"/>
              <a:ext cx="72000" cy="72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cxnSp>
          <p:nvCxnSpPr>
            <p:cNvPr id="79" name="Connecteur droit 78"/>
            <p:cNvCxnSpPr/>
            <p:nvPr/>
          </p:nvCxnSpPr>
          <p:spPr>
            <a:xfrm>
              <a:off x="395536" y="2420888"/>
              <a:ext cx="7920880" cy="50405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flipH="1">
              <a:off x="1475656" y="5301208"/>
              <a:ext cx="4307332" cy="0"/>
            </a:xfrm>
            <a:prstGeom prst="line">
              <a:avLst/>
            </a:prstGeom>
            <a:ln w="1143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flipH="1">
              <a:off x="1475656" y="5085184"/>
              <a:ext cx="4307332" cy="0"/>
            </a:xfrm>
            <a:prstGeom prst="line">
              <a:avLst/>
            </a:prstGeom>
            <a:ln w="1143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flipH="1">
              <a:off x="1475656" y="4653136"/>
              <a:ext cx="4307332" cy="0"/>
            </a:xfrm>
            <a:prstGeom prst="line">
              <a:avLst/>
            </a:prstGeom>
            <a:ln w="1143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H="1">
              <a:off x="1475656" y="4869160"/>
              <a:ext cx="4307332" cy="0"/>
            </a:xfrm>
            <a:prstGeom prst="line">
              <a:avLst/>
            </a:prstGeom>
            <a:ln w="1143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H="1">
              <a:off x="1475656" y="4437112"/>
              <a:ext cx="4307332" cy="0"/>
            </a:xfrm>
            <a:prstGeom prst="line">
              <a:avLst/>
            </a:prstGeom>
            <a:ln w="1143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flipH="1">
              <a:off x="5796136" y="5517232"/>
              <a:ext cx="1440000" cy="0"/>
            </a:xfrm>
            <a:prstGeom prst="line">
              <a:avLst/>
            </a:prstGeom>
            <a:ln w="114300" cmpd="sng">
              <a:solidFill>
                <a:srgbClr val="684DA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 flipH="1">
              <a:off x="5796137" y="5301208"/>
              <a:ext cx="1440000" cy="0"/>
            </a:xfrm>
            <a:prstGeom prst="line">
              <a:avLst/>
            </a:prstGeom>
            <a:ln w="114300" cmpd="sng">
              <a:solidFill>
                <a:srgbClr val="684DA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H="1">
              <a:off x="5796137" y="5085184"/>
              <a:ext cx="1440000" cy="0"/>
            </a:xfrm>
            <a:prstGeom prst="line">
              <a:avLst/>
            </a:prstGeom>
            <a:ln w="114300" cmpd="sng">
              <a:solidFill>
                <a:srgbClr val="684DA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flipH="1">
              <a:off x="5796137" y="4653136"/>
              <a:ext cx="1440000" cy="0"/>
            </a:xfrm>
            <a:prstGeom prst="line">
              <a:avLst/>
            </a:prstGeom>
            <a:ln w="114300" cmpd="sng">
              <a:solidFill>
                <a:srgbClr val="684DA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flipH="1">
              <a:off x="5796137" y="4869160"/>
              <a:ext cx="1440000" cy="0"/>
            </a:xfrm>
            <a:prstGeom prst="line">
              <a:avLst/>
            </a:prstGeom>
            <a:ln w="114300" cmpd="sng">
              <a:solidFill>
                <a:srgbClr val="684DA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flipH="1">
              <a:off x="5796137" y="4437112"/>
              <a:ext cx="1440000" cy="0"/>
            </a:xfrm>
            <a:prstGeom prst="line">
              <a:avLst/>
            </a:prstGeom>
            <a:ln w="114300" cmpd="sng">
              <a:solidFill>
                <a:srgbClr val="684DA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flipH="1">
              <a:off x="1269792" y="5085184"/>
              <a:ext cx="135632" cy="0"/>
            </a:xfrm>
            <a:prstGeom prst="line">
              <a:avLst/>
            </a:prstGeom>
            <a:ln w="28575" cmpd="sng">
              <a:solidFill>
                <a:srgbClr val="684DA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>
              <a:off x="1259632" y="4725144"/>
              <a:ext cx="0" cy="368424"/>
            </a:xfrm>
            <a:prstGeom prst="line">
              <a:avLst/>
            </a:prstGeom>
            <a:ln w="28575" cmpd="sng">
              <a:solidFill>
                <a:srgbClr val="684DA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avec flèche 92"/>
            <p:cNvCxnSpPr/>
            <p:nvPr/>
          </p:nvCxnSpPr>
          <p:spPr>
            <a:xfrm>
              <a:off x="1475656" y="6381328"/>
              <a:ext cx="5760640" cy="0"/>
            </a:xfrm>
            <a:prstGeom prst="straightConnector1">
              <a:avLst/>
            </a:prstGeom>
            <a:ln>
              <a:headEnd type="arrow" w="med" len="sm"/>
              <a:tailEnd type="arrow" w="med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4" name="Connecteur droit avec flèche 93"/>
            <p:cNvCxnSpPr/>
            <p:nvPr/>
          </p:nvCxnSpPr>
          <p:spPr>
            <a:xfrm>
              <a:off x="8316416" y="3212976"/>
              <a:ext cx="0" cy="2448272"/>
            </a:xfrm>
            <a:prstGeom prst="straightConnector1">
              <a:avLst/>
            </a:prstGeom>
            <a:ln>
              <a:headEnd type="arrow" w="med" len="sm"/>
              <a:tailEnd type="arrow" w="med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/>
            <p:cNvCxnSpPr/>
            <p:nvPr/>
          </p:nvCxnSpPr>
          <p:spPr>
            <a:xfrm>
              <a:off x="467544" y="6669360"/>
              <a:ext cx="7776864" cy="0"/>
            </a:xfrm>
            <a:prstGeom prst="straightConnector1">
              <a:avLst/>
            </a:prstGeom>
            <a:ln>
              <a:headEnd type="arrow" w="med" len="sm"/>
              <a:tailEnd type="arrow" w="med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6" name="Connecteur droit avec flèche 95"/>
            <p:cNvCxnSpPr/>
            <p:nvPr/>
          </p:nvCxnSpPr>
          <p:spPr>
            <a:xfrm>
              <a:off x="395536" y="2708920"/>
              <a:ext cx="0" cy="2880320"/>
            </a:xfrm>
            <a:prstGeom prst="straightConnector1">
              <a:avLst/>
            </a:prstGeom>
            <a:ln>
              <a:headEnd type="arrow" w="med" len="sm"/>
              <a:tailEnd type="arrow" w="med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7" name="Connecteur droit avec flèche 96"/>
            <p:cNvCxnSpPr/>
            <p:nvPr/>
          </p:nvCxnSpPr>
          <p:spPr>
            <a:xfrm>
              <a:off x="7524328" y="5589240"/>
              <a:ext cx="0" cy="288032"/>
            </a:xfrm>
            <a:prstGeom prst="straightConnector1">
              <a:avLst/>
            </a:prstGeom>
            <a:ln>
              <a:headEnd type="arrow" w="med" len="sm"/>
              <a:tailEnd type="arrow" w="med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8" name="Cylindre 97"/>
            <p:cNvSpPr/>
            <p:nvPr/>
          </p:nvSpPr>
          <p:spPr>
            <a:xfrm>
              <a:off x="7092280" y="5661248"/>
              <a:ext cx="288032" cy="360040"/>
            </a:xfrm>
            <a:prstGeom prst="can">
              <a:avLst/>
            </a:prstGeom>
            <a:solidFill>
              <a:srgbClr val="8C994F">
                <a:alpha val="3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99" name="Cylindre 98"/>
            <p:cNvSpPr/>
            <p:nvPr/>
          </p:nvSpPr>
          <p:spPr>
            <a:xfrm>
              <a:off x="1331640" y="5661248"/>
              <a:ext cx="288032" cy="360040"/>
            </a:xfrm>
            <a:prstGeom prst="can">
              <a:avLst/>
            </a:prstGeom>
            <a:solidFill>
              <a:srgbClr val="8C994F">
                <a:alpha val="3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3923928" y="6093296"/>
              <a:ext cx="576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4 m</a:t>
              </a:r>
              <a:endParaRPr lang="fr-FR" sz="1100" dirty="0"/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3923928" y="6381328"/>
              <a:ext cx="576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6 m</a:t>
              </a:r>
              <a:endParaRPr lang="fr-FR" sz="1100" dirty="0"/>
            </a:p>
          </p:txBody>
        </p:sp>
        <p:sp>
          <p:nvSpPr>
            <p:cNvPr id="102" name="ZoneTexte 101"/>
            <p:cNvSpPr txBox="1"/>
            <p:nvPr/>
          </p:nvSpPr>
          <p:spPr>
            <a:xfrm rot="5400000">
              <a:off x="8231197" y="4306307"/>
              <a:ext cx="576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3</a:t>
              </a:r>
              <a:r>
                <a:rPr lang="fr-FR" sz="1100" dirty="0" smtClean="0"/>
                <a:t> m</a:t>
              </a:r>
              <a:endParaRPr lang="fr-FR" sz="1100" dirty="0"/>
            </a:p>
          </p:txBody>
        </p:sp>
        <p:sp>
          <p:nvSpPr>
            <p:cNvPr id="103" name="ZoneTexte 102"/>
            <p:cNvSpPr txBox="1"/>
            <p:nvPr/>
          </p:nvSpPr>
          <p:spPr>
            <a:xfrm rot="16200000">
              <a:off x="-49723" y="4018275"/>
              <a:ext cx="576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4</a:t>
              </a:r>
              <a:r>
                <a:rPr lang="fr-FR" sz="1100" dirty="0" smtClean="0"/>
                <a:t> m</a:t>
              </a:r>
              <a:endParaRPr lang="fr-FR" sz="1100" dirty="0"/>
            </a:p>
          </p:txBody>
        </p:sp>
        <p:sp>
          <p:nvSpPr>
            <p:cNvPr id="104" name="ZoneTexte 103"/>
            <p:cNvSpPr txBox="1"/>
            <p:nvPr/>
          </p:nvSpPr>
          <p:spPr>
            <a:xfrm rot="5400000">
              <a:off x="7439109" y="5746467"/>
              <a:ext cx="576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0,5 m</a:t>
              </a:r>
              <a:endParaRPr lang="fr-FR" sz="1100" dirty="0"/>
            </a:p>
          </p:txBody>
        </p:sp>
      </p:grpSp>
      <p:pic>
        <p:nvPicPr>
          <p:cNvPr id="105" name="Image 104" descr="IMGP234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111" y="7251858"/>
            <a:ext cx="3209619" cy="2407215"/>
          </a:xfrm>
          <a:prstGeom prst="rect">
            <a:avLst/>
          </a:prstGeom>
        </p:spPr>
      </p:pic>
      <p:pic>
        <p:nvPicPr>
          <p:cNvPr id="106" name="Image 105" descr="IMGP238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410" y="7261491"/>
            <a:ext cx="3196776" cy="2397582"/>
          </a:xfrm>
          <a:prstGeom prst="rect">
            <a:avLst/>
          </a:prstGeom>
        </p:spPr>
      </p:pic>
      <p:pic>
        <p:nvPicPr>
          <p:cNvPr id="107" name="Image 10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819736" y="7575697"/>
            <a:ext cx="2513650" cy="1885238"/>
          </a:xfrm>
          <a:prstGeom prst="rect">
            <a:avLst/>
          </a:prstGeom>
        </p:spPr>
      </p:pic>
      <p:sp>
        <p:nvSpPr>
          <p:cNvPr id="108" name="Espace réservé du contenu 2"/>
          <p:cNvSpPr txBox="1">
            <a:spLocks/>
          </p:cNvSpPr>
          <p:nvPr/>
        </p:nvSpPr>
        <p:spPr>
          <a:xfrm>
            <a:off x="380933" y="5583824"/>
            <a:ext cx="11521440" cy="1474468"/>
          </a:xfrm>
          <a:prstGeom prst="rect">
            <a:avLst/>
          </a:prstGeom>
        </p:spPr>
        <p:txBody>
          <a:bodyPr vert="horz" lIns="128016" tIns="64008" rIns="128016" bIns="64008" numCol="2" rtlCol="0">
            <a:noAutofit/>
          </a:bodyPr>
          <a:lstStyle>
            <a:lvl1pPr marL="480060" indent="-48006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640080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64008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64008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Caractéristiques</a:t>
            </a:r>
          </a:p>
          <a:p>
            <a:pPr lvl="1"/>
            <a:r>
              <a:rPr lang="fr-FR" sz="1400" dirty="0" smtClean="0"/>
              <a:t>Structure et bardage bois</a:t>
            </a:r>
          </a:p>
          <a:p>
            <a:pPr lvl="1"/>
            <a:r>
              <a:rPr lang="fr-FR" sz="1400" dirty="0" smtClean="0"/>
              <a:t>Couverture avec des tôles galvanisées</a:t>
            </a:r>
          </a:p>
          <a:p>
            <a:pPr lvl="1"/>
            <a:r>
              <a:rPr lang="fr-FR" sz="1400" dirty="0" smtClean="0"/>
              <a:t>Paillage réalisé avec le foin de kikuyu ou de la sciure</a:t>
            </a:r>
          </a:p>
          <a:p>
            <a:pPr lvl="1"/>
            <a:r>
              <a:rPr lang="fr-FR" sz="1400" dirty="0" smtClean="0"/>
              <a:t>Matériel démontable pour le nettoyage</a:t>
            </a:r>
            <a:endParaRPr lang="fr-FR" sz="1400" dirty="0"/>
          </a:p>
          <a:p>
            <a:r>
              <a:rPr lang="fr-FR" sz="2000" dirty="0"/>
              <a:t>Capacité d’accueil : 24 femelles </a:t>
            </a:r>
            <a:r>
              <a:rPr lang="fr-FR" sz="2000" dirty="0" smtClean="0"/>
              <a:t>suitées</a:t>
            </a:r>
          </a:p>
          <a:p>
            <a:r>
              <a:rPr lang="fr-FR" sz="2000" dirty="0" smtClean="0"/>
              <a:t>Temps de construction : 1 sem. à 3</a:t>
            </a:r>
          </a:p>
          <a:p>
            <a:r>
              <a:rPr lang="fr-FR" sz="2000" dirty="0" smtClean="0"/>
              <a:t>Outils : </a:t>
            </a:r>
          </a:p>
          <a:p>
            <a:pPr lvl="1"/>
            <a:r>
              <a:rPr lang="fr-FR" sz="1400" dirty="0" smtClean="0"/>
              <a:t>Tronçonneuse, Scie circulaire, Pelle Brésilienne, Niveau à bulle, Niveau à eau, Perceuse, Clous, Marteau</a:t>
            </a:r>
            <a:endParaRPr lang="fr-FR" sz="1400" dirty="0"/>
          </a:p>
          <a:p>
            <a:pPr marL="1280160" lvl="2" indent="0">
              <a:buFont typeface="Arial"/>
              <a:buNone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3043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758156" y="113901"/>
            <a:ext cx="3285288" cy="54118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dirty="0" smtClean="0"/>
              <a:t>Le bâtiment (b)</a:t>
            </a:r>
            <a:endParaRPr lang="fr-FR" sz="36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80933" y="1135212"/>
            <a:ext cx="11521440" cy="8119652"/>
          </a:xfrm>
          <a:prstGeom prst="rect">
            <a:avLst/>
          </a:prstGeom>
        </p:spPr>
        <p:txBody>
          <a:bodyPr vert="horz" lIns="128016" tIns="64008" rIns="128016" bIns="64008" numCol="1" rtlCol="0">
            <a:noAutofit/>
          </a:bodyPr>
          <a:lstStyle>
            <a:lvl1pPr marL="480060" indent="-48006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640080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64008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64008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dirty="0" smtClean="0"/>
          </a:p>
          <a:p>
            <a:r>
              <a:rPr lang="fr-FR" sz="2800" dirty="0" smtClean="0"/>
              <a:t>Astuces </a:t>
            </a:r>
            <a:r>
              <a:rPr lang="fr-FR" sz="2800" dirty="0"/>
              <a:t>mises en œuvre</a:t>
            </a:r>
          </a:p>
          <a:p>
            <a:pPr lvl="1"/>
            <a:r>
              <a:rPr lang="fr-FR" sz="2200" dirty="0"/>
              <a:t>Les portails amovibles pour rentrer le tracteur lors du curage</a:t>
            </a:r>
          </a:p>
          <a:p>
            <a:pPr lvl="1"/>
            <a:r>
              <a:rPr lang="fr-FR" sz="2200" dirty="0"/>
              <a:t>Les cases amovibles démontables selon les besoins</a:t>
            </a:r>
          </a:p>
          <a:p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dirty="0" smtClean="0"/>
              <a:t>Coût</a:t>
            </a:r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/>
          </a:p>
          <a:p>
            <a:pPr marL="1280160" lvl="2" indent="0">
              <a:buFont typeface="Arial"/>
              <a:buNone/>
            </a:pPr>
            <a:endParaRPr lang="fr-FR" sz="20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39469"/>
              </p:ext>
            </p:extLst>
          </p:nvPr>
        </p:nvGraphicFramePr>
        <p:xfrm>
          <a:off x="902028" y="5330614"/>
          <a:ext cx="6679829" cy="3020060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4784096"/>
                <a:gridCol w="1895733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 smtClean="0">
                          <a:effectLst/>
                        </a:rPr>
                        <a:t>Investissements liés au bâtiment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 Coût </a:t>
                      </a:r>
                      <a:endParaRPr lang="fr-F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Bois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 </a:t>
                      </a:r>
                      <a:r>
                        <a:rPr lang="fr-FR" sz="2400" u="none" strike="noStrike" dirty="0" smtClean="0">
                          <a:effectLst/>
                        </a:rPr>
                        <a:t>700 </a:t>
                      </a:r>
                      <a:r>
                        <a:rPr lang="fr-FR" sz="2400" u="none" strike="noStrike" dirty="0">
                          <a:effectLst/>
                        </a:rPr>
                        <a:t>€ 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(dont poteaux)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 </a:t>
                      </a:r>
                      <a:r>
                        <a:rPr lang="fr-FR" sz="1600" u="none" strike="noStrike" dirty="0" smtClean="0">
                          <a:effectLst/>
                        </a:rPr>
                        <a:t>400 </a:t>
                      </a:r>
                      <a:r>
                        <a:rPr lang="fr-FR" sz="1600" u="none" strike="noStrike" dirty="0">
                          <a:effectLst/>
                        </a:rPr>
                        <a:t>€ 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Tôles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 1 400 € 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Visserie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 200 € 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Abreuvoirs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 150 € 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Ciment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 100 € 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Total</a:t>
                      </a:r>
                      <a:endParaRPr lang="fr-F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 </a:t>
                      </a:r>
                      <a:r>
                        <a:rPr lang="fr-FR" sz="2400" u="none" strike="noStrike" dirty="0" smtClean="0">
                          <a:effectLst/>
                        </a:rPr>
                        <a:t>2</a:t>
                      </a:r>
                      <a:r>
                        <a:rPr lang="fr-FR" sz="2400" u="none" strike="noStrike" dirty="0">
                          <a:effectLst/>
                        </a:rPr>
                        <a:t> 550 € 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77344" y="688796"/>
            <a:ext cx="4599147" cy="34493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77345" y="5481454"/>
            <a:ext cx="4599148" cy="3449361"/>
          </a:xfrm>
          <a:prstGeom prst="rect">
            <a:avLst/>
          </a:prstGeom>
        </p:spPr>
      </p:pic>
      <p:cxnSp>
        <p:nvCxnSpPr>
          <p:cNvPr id="11" name="Connecteur droit avec flèche 10"/>
          <p:cNvCxnSpPr>
            <a:endCxn id="8" idx="2"/>
          </p:cNvCxnSpPr>
          <p:nvPr/>
        </p:nvCxnSpPr>
        <p:spPr>
          <a:xfrm>
            <a:off x="8486292" y="2413477"/>
            <a:ext cx="8659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7408667" y="2866891"/>
            <a:ext cx="1943570" cy="2636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00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82" y="113901"/>
            <a:ext cx="2720836" cy="54118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dirty="0" smtClean="0"/>
              <a:t>Le pâturage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3231" y="1028464"/>
            <a:ext cx="11521440" cy="8204074"/>
          </a:xfrm>
        </p:spPr>
        <p:txBody>
          <a:bodyPr>
            <a:noAutofit/>
          </a:bodyPr>
          <a:lstStyle/>
          <a:p>
            <a:r>
              <a:rPr lang="fr-FR" sz="2800" dirty="0" smtClean="0"/>
              <a:t>Un choix innovant pour valoriser au mieux</a:t>
            </a:r>
          </a:p>
          <a:p>
            <a:pPr lvl="1"/>
            <a:r>
              <a:rPr lang="fr-FR" sz="2200" dirty="0" smtClean="0"/>
              <a:t>La surface limitée</a:t>
            </a:r>
          </a:p>
          <a:p>
            <a:pPr lvl="1"/>
            <a:r>
              <a:rPr lang="fr-FR" sz="2200" dirty="0" smtClean="0"/>
              <a:t>Le potentiel agronomique faible</a:t>
            </a:r>
          </a:p>
          <a:p>
            <a:pPr lvl="1"/>
            <a:endParaRPr lang="fr-FR" sz="2200" dirty="0" smtClean="0"/>
          </a:p>
          <a:p>
            <a:r>
              <a:rPr lang="fr-FR" sz="2800" dirty="0" smtClean="0"/>
              <a:t>Le choix de la clôture électrique pour</a:t>
            </a:r>
          </a:p>
          <a:p>
            <a:pPr lvl="1"/>
            <a:r>
              <a:rPr lang="fr-FR" sz="2200" dirty="0" smtClean="0"/>
              <a:t>Sa souplesse d’utilisation</a:t>
            </a:r>
          </a:p>
          <a:p>
            <a:pPr lvl="1"/>
            <a:r>
              <a:rPr lang="fr-FR" sz="2200" dirty="0" smtClean="0"/>
              <a:t>Un coût raisonnable pour le nombre d’animaux visés</a:t>
            </a:r>
          </a:p>
          <a:p>
            <a:pPr lvl="2"/>
            <a:r>
              <a:rPr lang="fr-FR" sz="1700" dirty="0" smtClean="0"/>
              <a:t>Un investissement en grillage et en piquets </a:t>
            </a:r>
            <a:r>
              <a:rPr lang="fr-FR" sz="1700" dirty="0" err="1" smtClean="0"/>
              <a:t>Wapa</a:t>
            </a:r>
            <a:r>
              <a:rPr lang="fr-FR" sz="1700" dirty="0" smtClean="0"/>
              <a:t> aurait été cher et difficile à mettre en œuvre vu l’effectif visé (micro-parcelles)</a:t>
            </a:r>
          </a:p>
          <a:p>
            <a:pPr lvl="2"/>
            <a:endParaRPr lang="fr-FR" sz="1700" dirty="0"/>
          </a:p>
          <a:p>
            <a:r>
              <a:rPr lang="fr-FR" sz="2800" dirty="0" smtClean="0"/>
              <a:t>La méthode du fil avant / fil arrière</a:t>
            </a:r>
          </a:p>
          <a:p>
            <a:pPr lvl="1"/>
            <a:r>
              <a:rPr lang="fr-FR" sz="2200" dirty="0" smtClean="0"/>
              <a:t>Avancer les animaux sur une surface limitée permet :</a:t>
            </a:r>
          </a:p>
          <a:p>
            <a:pPr lvl="2"/>
            <a:r>
              <a:rPr lang="fr-FR" sz="1700" dirty="0" smtClean="0"/>
              <a:t>Une forte pression de pâturage</a:t>
            </a:r>
          </a:p>
          <a:p>
            <a:pPr lvl="2"/>
            <a:r>
              <a:rPr lang="fr-FR" sz="1700" dirty="0" smtClean="0"/>
              <a:t>Une rotation rapide des parcelles</a:t>
            </a:r>
          </a:p>
          <a:p>
            <a:pPr lvl="1"/>
            <a:r>
              <a:rPr lang="fr-FR" sz="2200" dirty="0" smtClean="0"/>
              <a:t>Deux atouts essentiels pour la gestion du parasitisme et de la valeur alimentaire de l’herbe</a:t>
            </a:r>
          </a:p>
          <a:p>
            <a:pPr lvl="1"/>
            <a:endParaRPr lang="fr-FR" sz="2200" dirty="0"/>
          </a:p>
          <a:p>
            <a:r>
              <a:rPr lang="fr-FR" sz="2800" dirty="0" smtClean="0"/>
              <a:t>Un couloir d’accès pour éviter le temps d’astreinte</a:t>
            </a:r>
          </a:p>
          <a:p>
            <a:endParaRPr lang="fr-FR" sz="2800" dirty="0" smtClean="0"/>
          </a:p>
          <a:p>
            <a:pPr lvl="1"/>
            <a:endParaRPr lang="fr-FR" sz="2200" dirty="0"/>
          </a:p>
          <a:p>
            <a:pPr lvl="1"/>
            <a:endParaRPr lang="fr-FR" sz="200" dirty="0" smtClean="0"/>
          </a:p>
          <a:p>
            <a:pPr lvl="2"/>
            <a:endParaRPr lang="fr-FR" sz="1400" dirty="0"/>
          </a:p>
          <a:p>
            <a:pPr marL="1280160" lvl="2" indent="0">
              <a:buNone/>
            </a:pPr>
            <a:endParaRPr lang="fr-FR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733" y="409914"/>
            <a:ext cx="4859867" cy="33119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043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97010" y="5460209"/>
            <a:ext cx="3900408" cy="2925306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73231" y="1028464"/>
            <a:ext cx="11521440" cy="7404336"/>
          </a:xfrm>
        </p:spPr>
        <p:txBody>
          <a:bodyPr>
            <a:noAutofit/>
          </a:bodyPr>
          <a:lstStyle/>
          <a:p>
            <a:r>
              <a:rPr lang="fr-FR" sz="2800" dirty="0" smtClean="0"/>
              <a:t>La canne fourragère permet de </a:t>
            </a:r>
          </a:p>
          <a:p>
            <a:pPr lvl="1"/>
            <a:r>
              <a:rPr lang="fr-FR" sz="2200" dirty="0"/>
              <a:t>P</a:t>
            </a:r>
            <a:r>
              <a:rPr lang="fr-FR" sz="2200" dirty="0" smtClean="0"/>
              <a:t>roduire une biomasse importante sur une surface limitée</a:t>
            </a:r>
          </a:p>
          <a:p>
            <a:pPr lvl="1"/>
            <a:r>
              <a:rPr lang="fr-FR" sz="2200" dirty="0" smtClean="0"/>
              <a:t>Palier à des besoins plus importants lors de la gestation ou de la lactation grâce à une valeur alimentaire plus intéressante</a:t>
            </a:r>
          </a:p>
          <a:p>
            <a:pPr lvl="1"/>
            <a:r>
              <a:rPr lang="fr-FR" sz="2200" dirty="0" smtClean="0"/>
              <a:t>Donner de la souplesse au système fourrager lors de la période sèche grâce à des stocks sur pieds</a:t>
            </a:r>
          </a:p>
          <a:p>
            <a:endParaRPr lang="fr-FR" sz="2800" dirty="0" smtClean="0"/>
          </a:p>
          <a:p>
            <a:r>
              <a:rPr lang="fr-FR" sz="2800" dirty="0" smtClean="0"/>
              <a:t>Un système fourrager innovant à tester sur le lycée avant une diffusion plus large</a:t>
            </a:r>
          </a:p>
          <a:p>
            <a:endParaRPr lang="fr-FR" sz="2800" dirty="0" smtClean="0"/>
          </a:p>
          <a:p>
            <a:r>
              <a:rPr lang="fr-FR" sz="2800" dirty="0" smtClean="0"/>
              <a:t>Coût</a:t>
            </a:r>
          </a:p>
          <a:p>
            <a:pPr lvl="1"/>
            <a:endParaRPr lang="fr-FR" sz="2200" dirty="0"/>
          </a:p>
          <a:p>
            <a:pPr lvl="1"/>
            <a:endParaRPr lang="fr-FR" sz="2200" dirty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pPr lvl="1"/>
            <a:endParaRPr lang="fr-FR" sz="2200" dirty="0"/>
          </a:p>
          <a:p>
            <a:pPr lvl="1"/>
            <a:endParaRPr lang="fr-FR" sz="200" dirty="0" smtClean="0"/>
          </a:p>
          <a:p>
            <a:pPr lvl="2"/>
            <a:endParaRPr lang="fr-FR" sz="1400" dirty="0"/>
          </a:p>
          <a:p>
            <a:pPr marL="1280160" lvl="2" indent="0">
              <a:buNone/>
            </a:pPr>
            <a:endParaRPr lang="fr-FR" sz="200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264260" y="113901"/>
            <a:ext cx="4273080" cy="54118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dirty="0" smtClean="0"/>
              <a:t>La canne fourragère</a:t>
            </a:r>
            <a:endParaRPr lang="fr-FR" sz="36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98299"/>
              </p:ext>
            </p:extLst>
          </p:nvPr>
        </p:nvGraphicFramePr>
        <p:xfrm>
          <a:off x="1236133" y="6058003"/>
          <a:ext cx="6193367" cy="3329995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4118270"/>
                <a:gridCol w="2075097"/>
              </a:tblGrid>
              <a:tr h="517155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Investissement lié à l’utilisation des pâtures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Coût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517155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Electrificateur autonome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 600 € 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517155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Fil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 </a:t>
                      </a:r>
                      <a:r>
                        <a:rPr lang="fr-FR" sz="2400" u="none" strike="noStrike" dirty="0" smtClean="0">
                          <a:effectLst/>
                        </a:rPr>
                        <a:t>150 </a:t>
                      </a:r>
                      <a:r>
                        <a:rPr lang="fr-FR" sz="2400" u="none" strike="noStrike" dirty="0">
                          <a:effectLst/>
                        </a:rPr>
                        <a:t>€ 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517155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Isolateurs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 </a:t>
                      </a:r>
                      <a:r>
                        <a:rPr lang="fr-FR" sz="2400" u="none" strike="noStrike" dirty="0" smtClean="0">
                          <a:effectLst/>
                        </a:rPr>
                        <a:t>80 </a:t>
                      </a:r>
                      <a:r>
                        <a:rPr lang="fr-FR" sz="2400" u="none" strike="noStrike" dirty="0">
                          <a:effectLst/>
                        </a:rPr>
                        <a:t>€ 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517155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Spider pack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 900 € 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517155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Total</a:t>
                      </a:r>
                      <a:endParaRPr lang="fr-F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 1 </a:t>
                      </a:r>
                      <a:r>
                        <a:rPr lang="fr-FR" sz="2400" u="none" strike="noStrike" dirty="0" smtClean="0">
                          <a:effectLst/>
                        </a:rPr>
                        <a:t>730 </a:t>
                      </a:r>
                      <a:r>
                        <a:rPr lang="fr-FR" sz="2400" u="none" strike="noStrike" dirty="0">
                          <a:effectLst/>
                        </a:rPr>
                        <a:t>€ 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95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7178" y="113901"/>
            <a:ext cx="4167244" cy="54118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dirty="0" smtClean="0"/>
              <a:t>Viabilité du projet</a:t>
            </a:r>
            <a:endParaRPr lang="fr-FR" sz="3600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73231" y="1378726"/>
            <a:ext cx="11521440" cy="7853811"/>
          </a:xfrm>
        </p:spPr>
        <p:txBody>
          <a:bodyPr>
            <a:noAutofit/>
          </a:bodyPr>
          <a:lstStyle/>
          <a:p>
            <a:r>
              <a:rPr lang="fr-FR" sz="2800" dirty="0" smtClean="0"/>
              <a:t>Un projet qui peut générer une marge intéressante</a:t>
            </a:r>
          </a:p>
          <a:p>
            <a:r>
              <a:rPr lang="fr-FR" sz="2800" dirty="0" smtClean="0"/>
              <a:t>Cependant, le faible effectif entraine un résultat économique peu élevé</a:t>
            </a:r>
          </a:p>
          <a:p>
            <a:endParaRPr lang="fr-FR" sz="2800" dirty="0" smtClean="0"/>
          </a:p>
          <a:p>
            <a:r>
              <a:rPr lang="fr-FR" sz="2800" dirty="0" smtClean="0"/>
              <a:t>Attention à ne pas consacrer trop de temps à cet atelier !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pPr lvl="1"/>
            <a:endParaRPr lang="fr-FR" sz="2200" dirty="0"/>
          </a:p>
          <a:p>
            <a:pPr lvl="1"/>
            <a:endParaRPr lang="fr-FR" sz="200" dirty="0" smtClean="0"/>
          </a:p>
          <a:p>
            <a:pPr lvl="2"/>
            <a:endParaRPr lang="fr-FR" sz="1400" dirty="0"/>
          </a:p>
          <a:p>
            <a:pPr marL="1280160" lvl="2" indent="0">
              <a:buNone/>
            </a:pPr>
            <a:endParaRPr lang="fr-FR" sz="2000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849647"/>
              </p:ext>
            </p:extLst>
          </p:nvPr>
        </p:nvGraphicFramePr>
        <p:xfrm>
          <a:off x="992955" y="3925927"/>
          <a:ext cx="10460652" cy="4918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043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551</Words>
  <Application>Microsoft Macintosh PowerPoint</Application>
  <PresentationFormat>Format A3 (297x420 mm)</PresentationFormat>
  <Paragraphs>160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Projet caprin CFPPA / EPLEFPA</vt:lpstr>
      <vt:lpstr>Le bâtiment (a)</vt:lpstr>
      <vt:lpstr>Le bâtiment (b)</vt:lpstr>
      <vt:lpstr>Le pâturage</vt:lpstr>
      <vt:lpstr>La canne fourragère</vt:lpstr>
      <vt:lpstr>Viabilité du projet</vt:lpstr>
    </vt:vector>
  </TitlesOfParts>
  <Company>APOCAG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Thibaut Laget</dc:creator>
  <cp:lastModifiedBy>Thibaut Laget</cp:lastModifiedBy>
  <cp:revision>21</cp:revision>
  <dcterms:created xsi:type="dcterms:W3CDTF">2012-07-16T11:38:46Z</dcterms:created>
  <dcterms:modified xsi:type="dcterms:W3CDTF">2012-07-27T12:36:27Z</dcterms:modified>
</cp:coreProperties>
</file>